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Poppins Medium"/>
      <p:regular r:id="rId19"/>
      <p:bold r:id="rId20"/>
      <p:italic r:id="rId21"/>
      <p:boldItalic r:id="rId22"/>
    </p:embeddedFont>
    <p:embeddedFont>
      <p:font typeface="Nunito Sans SemiBold"/>
      <p:regular r:id="rId23"/>
      <p:bold r:id="rId24"/>
      <p:italic r:id="rId25"/>
      <p:boldItalic r:id="rId26"/>
    </p:embeddedFont>
    <p:embeddedFont>
      <p:font typeface="Poppins SemiBold"/>
      <p:regular r:id="rId27"/>
      <p:bold r:id="rId28"/>
      <p:italic r:id="rId29"/>
      <p:boldItalic r:id="rId30"/>
    </p:embeddedFont>
    <p:embeddedFont>
      <p:font typeface="Nuni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bold.fntdata"/><Relationship Id="rId22" Type="http://schemas.openxmlformats.org/officeDocument/2006/relationships/font" Target="fonts/PoppinsMedium-boldItalic.fntdata"/><Relationship Id="rId21" Type="http://schemas.openxmlformats.org/officeDocument/2006/relationships/font" Target="fonts/PoppinsMedium-italic.fntdata"/><Relationship Id="rId24" Type="http://schemas.openxmlformats.org/officeDocument/2006/relationships/font" Target="fonts/NunitoSansSemiBold-bold.fntdata"/><Relationship Id="rId23" Type="http://schemas.openxmlformats.org/officeDocument/2006/relationships/font" Target="fonts/NunitoSansSemiBol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SansSemiBold-boldItalic.fntdata"/><Relationship Id="rId25" Type="http://schemas.openxmlformats.org/officeDocument/2006/relationships/font" Target="fonts/NunitoSansSemiBold-italic.fntdata"/><Relationship Id="rId28" Type="http://schemas.openxmlformats.org/officeDocument/2006/relationships/font" Target="fonts/PoppinsSemiBold-bold.fntdata"/><Relationship Id="rId27" Type="http://schemas.openxmlformats.org/officeDocument/2006/relationships/font" Target="fonts/Poppins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Sans-regular.fntdata"/><Relationship Id="rId30" Type="http://schemas.openxmlformats.org/officeDocument/2006/relationships/font" Target="fonts/PoppinsSemiBold-boldItalic.fntdata"/><Relationship Id="rId11" Type="http://schemas.openxmlformats.org/officeDocument/2006/relationships/slide" Target="slides/slide5.xml"/><Relationship Id="rId33" Type="http://schemas.openxmlformats.org/officeDocument/2006/relationships/font" Target="fonts/NunitoSans-italic.fntdata"/><Relationship Id="rId10" Type="http://schemas.openxmlformats.org/officeDocument/2006/relationships/slide" Target="slides/slide4.xml"/><Relationship Id="rId32" Type="http://schemas.openxmlformats.org/officeDocument/2006/relationships/font" Target="fonts/Nunito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NunitoSans-boldItalic.fntdata"/><Relationship Id="rId15" Type="http://schemas.openxmlformats.org/officeDocument/2006/relationships/font" Target="fonts/Poppins-regular.fntdata"/><Relationship Id="rId14" Type="http://schemas.openxmlformats.org/officeDocument/2006/relationships/slide" Target="slides/slide8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19" Type="http://schemas.openxmlformats.org/officeDocument/2006/relationships/font" Target="fonts/PoppinsMedium-regular.fntdata"/><Relationship Id="rId18" Type="http://schemas.openxmlformats.org/officeDocument/2006/relationships/font" Target="fonts/Poppi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c7da1a02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c7da1a02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c7da1a024e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c7da1a024e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be93a7b6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be93a7b6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c7da1a024e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c7da1a024e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c7da1a024e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c7da1a024e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c7da1a024e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c7da1a024e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c7da1a024e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c7da1a024e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c7da1a024e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c7da1a024e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" name="Google Shape;81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5" name="Google Shape;175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1" name="Google Shape;221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2" name="Google Shape;242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4" name="Google Shape;244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5" name="Google Shape;245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7" name="Google Shape;247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8" name="Google Shape;248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4" name="Google Shape;264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2" name="Google Shape;272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4" name="Google Shape;274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9" name="Google Shape;319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0" name="Google Shape;320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8" name="Google Shape;348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1" name="Google Shape;361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2" name="Google Shape;362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3" name="Google Shape;363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8" name="Google Shape;418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8" name="Google Shape;428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Singapore Jobs Market Salary Dashboard for 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Job Seekers</a:t>
            </a:r>
            <a:endParaRPr sz="3800"/>
          </a:p>
        </p:txBody>
      </p:sp>
      <p:sp>
        <p:nvSpPr>
          <p:cNvPr id="472" name="Google Shape;472;p57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</a:t>
            </a:r>
            <a:endParaRPr/>
          </a:p>
        </p:txBody>
      </p:sp>
      <p:sp>
        <p:nvSpPr>
          <p:cNvPr id="473" name="Google Shape;473;p57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Google Shape;474;p57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Google Shape;475;p57"/>
          <p:cNvSpPr/>
          <p:nvPr/>
        </p:nvSpPr>
        <p:spPr>
          <a:xfrm>
            <a:off x="2355448" y="3637225"/>
            <a:ext cx="1415700" cy="399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Zhang Wen Xi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6" name="Google Shape;476;p57"/>
          <p:cNvSpPr/>
          <p:nvPr/>
        </p:nvSpPr>
        <p:spPr>
          <a:xfrm>
            <a:off x="3923348" y="3637225"/>
            <a:ext cx="1415700" cy="399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Lee Ka Leung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7" name="Google Shape;477;p57"/>
          <p:cNvSpPr/>
          <p:nvPr/>
        </p:nvSpPr>
        <p:spPr>
          <a:xfrm>
            <a:off x="4787725" y="4121125"/>
            <a:ext cx="1796100" cy="399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Bernadette Png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8" name="Google Shape;478;p57"/>
          <p:cNvSpPr/>
          <p:nvPr/>
        </p:nvSpPr>
        <p:spPr>
          <a:xfrm>
            <a:off x="2700350" y="4121125"/>
            <a:ext cx="1974600" cy="399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62626"/>
                </a:solidFill>
                <a:highlight>
                  <a:srgbClr val="FFFFFF"/>
                </a:highlight>
              </a:rPr>
              <a:t>Easwaran Jayaraman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9" name="Google Shape;479;p57"/>
          <p:cNvSpPr/>
          <p:nvPr/>
        </p:nvSpPr>
        <p:spPr>
          <a:xfrm>
            <a:off x="5491248" y="3637225"/>
            <a:ext cx="1415700" cy="399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Lee Kai Fong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 txBox="1"/>
          <p:nvPr>
            <p:ph type="title"/>
          </p:nvPr>
        </p:nvSpPr>
        <p:spPr>
          <a:xfrm>
            <a:off x="1249050" y="1249275"/>
            <a:ext cx="6645900" cy="32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Singaporean job seekers struggle with a lack of transparent salary benchmarks and unclear skill demands. Inefficient searches across scattered platforms and a lack of historical data make career planning difficult. These gaps, compounded by market volatility, lead to mismatched roles, financial loss, and increased stress during the hiring process.</a:t>
            </a:r>
            <a:endParaRPr sz="2900"/>
          </a:p>
        </p:txBody>
      </p:sp>
      <p:sp>
        <p:nvSpPr>
          <p:cNvPr id="485" name="Google Shape;485;p58"/>
          <p:cNvSpPr/>
          <p:nvPr/>
        </p:nvSpPr>
        <p:spPr>
          <a:xfrm>
            <a:off x="3551400" y="113187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PROBLEM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6" name="Google Shape;486;p58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To leverage employment and salary data to enable transparent, data-driven decision-making for job </a:t>
            </a:r>
            <a:r>
              <a:rPr lang="en" sz="2300"/>
              <a:t>seekers</a:t>
            </a:r>
            <a:r>
              <a:rPr lang="en" sz="2300"/>
              <a:t>.</a:t>
            </a:r>
            <a:endParaRPr sz="2300"/>
          </a:p>
        </p:txBody>
      </p:sp>
      <p:sp>
        <p:nvSpPr>
          <p:cNvPr id="492" name="Google Shape;492;p59"/>
          <p:cNvSpPr/>
          <p:nvPr/>
        </p:nvSpPr>
        <p:spPr>
          <a:xfrm>
            <a:off x="3551400" y="113187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BUSINESS USE CASE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3" name="Google Shape;493;p59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Job seekers &amp; working professionals</a:t>
            </a:r>
            <a:endParaRPr sz="2300"/>
          </a:p>
        </p:txBody>
      </p:sp>
      <p:sp>
        <p:nvSpPr>
          <p:cNvPr id="499" name="Google Shape;499;p60"/>
          <p:cNvSpPr/>
          <p:nvPr/>
        </p:nvSpPr>
        <p:spPr>
          <a:xfrm>
            <a:off x="3551400" y="113187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TARGET AUDIENCE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0" name="Google Shape;500;p60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/>
          <p:nvPr/>
        </p:nvSpPr>
        <p:spPr>
          <a:xfrm>
            <a:off x="228600" y="1034144"/>
            <a:ext cx="2034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6" name="Google Shape;506;p61"/>
          <p:cNvSpPr/>
          <p:nvPr/>
        </p:nvSpPr>
        <p:spPr>
          <a:xfrm>
            <a:off x="2423700" y="1034144"/>
            <a:ext cx="2034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7" name="Google Shape;507;p61"/>
          <p:cNvSpPr/>
          <p:nvPr/>
        </p:nvSpPr>
        <p:spPr>
          <a:xfrm>
            <a:off x="4618800" y="1034150"/>
            <a:ext cx="42375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8" name="Google Shape;508;p61"/>
          <p:cNvSpPr txBox="1"/>
          <p:nvPr>
            <p:ph idx="5" type="body"/>
          </p:nvPr>
        </p:nvSpPr>
        <p:spPr>
          <a:xfrm>
            <a:off x="228600" y="1428531"/>
            <a:ext cx="2039100" cy="24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</a:t>
            </a:r>
            <a:r>
              <a:rPr lang="en" sz="1600"/>
              <a:t>gjobdata.csv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1,000,000+ rows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Shape: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(1048585, 22)</a:t>
            </a:r>
            <a:endParaRPr sz="1600"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1"/>
          <p:cNvSpPr txBox="1"/>
          <p:nvPr>
            <p:ph idx="6" type="body"/>
          </p:nvPr>
        </p:nvSpPr>
        <p:spPr>
          <a:xfrm>
            <a:off x="2423700" y="1428525"/>
            <a:ext cx="2039100" cy="24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Pandas, NumPy, &amp;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Regular Exp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Removed JSON syntax from categories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Removed NaN values or bad rows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Removed numeric strings</a:t>
            </a:r>
            <a:endParaRPr sz="1400"/>
          </a:p>
        </p:txBody>
      </p:sp>
      <p:sp>
        <p:nvSpPr>
          <p:cNvPr id="510" name="Google Shape;510;p61"/>
          <p:cNvSpPr txBox="1"/>
          <p:nvPr>
            <p:ph type="title"/>
          </p:nvPr>
        </p:nvSpPr>
        <p:spPr>
          <a:xfrm>
            <a:off x="228600" y="256925"/>
            <a:ext cx="5707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511" name="Google Shape;511;p61"/>
          <p:cNvSpPr txBox="1"/>
          <p:nvPr>
            <p:ph idx="7" type="body"/>
          </p:nvPr>
        </p:nvSpPr>
        <p:spPr>
          <a:xfrm>
            <a:off x="4618800" y="1428530"/>
            <a:ext cx="2039100" cy="24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Streamlit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Web framework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Filtering sidebars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Plotly Express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Violin Plots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Sunburst Charts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Scatter Plots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Bar Charts</a:t>
            </a:r>
            <a:endParaRPr sz="1400"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1"/>
          <p:cNvSpPr txBox="1"/>
          <p:nvPr>
            <p:ph idx="8" type="body"/>
          </p:nvPr>
        </p:nvSpPr>
        <p:spPr>
          <a:xfrm>
            <a:off x="6813900" y="1428531"/>
            <a:ext cx="2039100" cy="24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Holoviews &amp; Bokeh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Chord Diagram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Statsmodels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Ordinary Least Squares (OLS)</a:t>
            </a:r>
            <a:endParaRPr sz="1400"/>
          </a:p>
        </p:txBody>
      </p:sp>
      <p:sp>
        <p:nvSpPr>
          <p:cNvPr id="513" name="Google Shape;513;p61"/>
          <p:cNvSpPr txBox="1"/>
          <p:nvPr>
            <p:ph idx="1" type="subTitle"/>
          </p:nvPr>
        </p:nvSpPr>
        <p:spPr>
          <a:xfrm>
            <a:off x="228600" y="10341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514" name="Google Shape;514;p61"/>
          <p:cNvSpPr txBox="1"/>
          <p:nvPr>
            <p:ph idx="2" type="subTitle"/>
          </p:nvPr>
        </p:nvSpPr>
        <p:spPr>
          <a:xfrm>
            <a:off x="2423700" y="10341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&amp; CLEANING</a:t>
            </a:r>
            <a:endParaRPr/>
          </a:p>
        </p:txBody>
      </p:sp>
      <p:sp>
        <p:nvSpPr>
          <p:cNvPr id="515" name="Google Shape;515;p61"/>
          <p:cNvSpPr txBox="1"/>
          <p:nvPr>
            <p:ph idx="4" type="subTitle"/>
          </p:nvPr>
        </p:nvSpPr>
        <p:spPr>
          <a:xfrm>
            <a:off x="4615425" y="1034150"/>
            <a:ext cx="4237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</a:t>
            </a:r>
            <a:endParaRPr/>
          </a:p>
        </p:txBody>
      </p:sp>
      <p:sp>
        <p:nvSpPr>
          <p:cNvPr id="516" name="Google Shape;516;p6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517" name="Google Shape;517;p61"/>
          <p:cNvSpPr/>
          <p:nvPr/>
        </p:nvSpPr>
        <p:spPr>
          <a:xfrm>
            <a:off x="304950" y="4214309"/>
            <a:ext cx="8547900" cy="347400"/>
          </a:xfrm>
          <a:prstGeom prst="roundRect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8" name="Google Shape;518;p61"/>
          <p:cNvSpPr txBox="1"/>
          <p:nvPr>
            <p:ph idx="4" type="subTitle"/>
          </p:nvPr>
        </p:nvSpPr>
        <p:spPr>
          <a:xfrm>
            <a:off x="547800" y="4214300"/>
            <a:ext cx="80604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ASSISTANCE USED:  GEMINI 3, CLAUDE (SONNET 4.5), CHATGPT, COPILOT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 txBox="1"/>
          <p:nvPr>
            <p:ph type="title"/>
          </p:nvPr>
        </p:nvSpPr>
        <p:spPr>
          <a:xfrm>
            <a:off x="1230150" y="1439098"/>
            <a:ext cx="6683700" cy="22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Salary Benchmarking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Career Planning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Salary Prediction Strength</a:t>
            </a:r>
            <a:endParaRPr sz="3200"/>
          </a:p>
        </p:txBody>
      </p:sp>
      <p:sp>
        <p:nvSpPr>
          <p:cNvPr id="524" name="Google Shape;524;p6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3"/>
          <p:cNvSpPr txBox="1"/>
          <p:nvPr>
            <p:ph type="title"/>
          </p:nvPr>
        </p:nvSpPr>
        <p:spPr>
          <a:xfrm>
            <a:off x="1249050" y="15540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Dirty data, titles not well defined, data only consists of recruitment agencies, not many direct hires.</a:t>
            </a:r>
            <a:endParaRPr sz="2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Limitations of some charts, e.g. Sunburst diagrams only allow up to 200 nodes</a:t>
            </a:r>
            <a:endParaRPr sz="2300"/>
          </a:p>
        </p:txBody>
      </p:sp>
      <p:sp>
        <p:nvSpPr>
          <p:cNvPr id="530" name="Google Shape;530;p63"/>
          <p:cNvSpPr/>
          <p:nvPr/>
        </p:nvSpPr>
        <p:spPr>
          <a:xfrm>
            <a:off x="3551400" y="113187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CHALLENGES FACED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1" name="Google Shape;531;p63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37" name="Google Shape;537;p6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